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0" r:id="rId2"/>
    <p:sldId id="288" r:id="rId3"/>
    <p:sldId id="279" r:id="rId4"/>
    <p:sldId id="259" r:id="rId5"/>
    <p:sldId id="292" r:id="rId6"/>
    <p:sldId id="295" r:id="rId7"/>
    <p:sldId id="294" r:id="rId8"/>
    <p:sldId id="289" r:id="rId9"/>
    <p:sldId id="261" r:id="rId10"/>
    <p:sldId id="281" r:id="rId11"/>
    <p:sldId id="285" r:id="rId12"/>
    <p:sldId id="263" r:id="rId13"/>
    <p:sldId id="283" r:id="rId14"/>
    <p:sldId id="269" r:id="rId15"/>
    <p:sldId id="273" r:id="rId16"/>
    <p:sldId id="274" r:id="rId17"/>
    <p:sldId id="270" r:id="rId18"/>
    <p:sldId id="276" r:id="rId19"/>
    <p:sldId id="271" r:id="rId20"/>
    <p:sldId id="305" r:id="rId21"/>
    <p:sldId id="299" r:id="rId22"/>
    <p:sldId id="300" r:id="rId23"/>
    <p:sldId id="304" r:id="rId24"/>
    <p:sldId id="303" r:id="rId25"/>
    <p:sldId id="265" r:id="rId26"/>
    <p:sldId id="301" r:id="rId27"/>
    <p:sldId id="286" r:id="rId28"/>
    <p:sldId id="302" r:id="rId29"/>
    <p:sldId id="267" r:id="rId30"/>
    <p:sldId id="296" r:id="rId31"/>
    <p:sldId id="297" r:id="rId32"/>
    <p:sldId id="306" r:id="rId33"/>
  </p:sldIdLst>
  <p:sldSz cx="12192000" cy="6858000"/>
  <p:notesSz cx="6858000" cy="9144000"/>
  <p:embeddedFontLst>
    <p:embeddedFont>
      <p:font typeface="맑은 고딕" panose="020B0503020000020004" pitchFamily="50" charset="-127"/>
      <p:regular r:id="rId34"/>
      <p:bold r:id="rId35"/>
    </p:embeddedFont>
    <p:embeddedFont>
      <p:font typeface="나눔스퀘어 ExtraBold" panose="020B0600000101010101" pitchFamily="50" charset="-127"/>
      <p:bold r:id="rId36"/>
    </p:embeddedFont>
    <p:embeddedFont>
      <p:font typeface="나눔스퀘어 Bold" panose="020B0600000101010101" pitchFamily="50" charset="-127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203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orient="horz" pos="3770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5BCD"/>
    <a:srgbClr val="9148C8"/>
    <a:srgbClr val="57C6CF"/>
    <a:srgbClr val="363636"/>
    <a:srgbClr val="466398"/>
    <a:srgbClr val="D0E0D9"/>
    <a:srgbClr val="F6F9F7"/>
    <a:srgbClr val="B67840"/>
    <a:srgbClr val="DCBA9B"/>
    <a:srgbClr val="CE9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44" y="228"/>
      </p:cViewPr>
      <p:guideLst>
        <p:guide orient="horz" pos="2160"/>
        <p:guide pos="3840"/>
        <p:guide orient="horz" pos="3203"/>
        <p:guide orient="horz" pos="799"/>
        <p:guide orient="horz" pos="3770"/>
        <p:guide orient="horz" pos="1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microsoft.com/office/2007/relationships/hdphoto" Target="../media/hdphoto1.wdp"/><Relationship Id="rId7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1268413"/>
            <a:ext cx="11265763" cy="5593078"/>
            <a:chOff x="-1" y="1268413"/>
            <a:chExt cx="11265763" cy="559307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50DC5BDC-BE17-4029-BFAB-18CC743381BB}"/>
                </a:ext>
              </a:extLst>
            </p:cNvPr>
            <p:cNvSpPr/>
            <p:nvPr/>
          </p:nvSpPr>
          <p:spPr>
            <a:xfrm>
              <a:off x="-1" y="1268413"/>
              <a:ext cx="11265763" cy="5589587"/>
            </a:xfrm>
            <a:custGeom>
              <a:avLst/>
              <a:gdLst>
                <a:gd name="connsiteX0" fmla="*/ 0 w 11265763"/>
                <a:gd name="connsiteY0" fmla="*/ 0 h 5589587"/>
                <a:gd name="connsiteX1" fmla="*/ 9886141 w 11265763"/>
                <a:gd name="connsiteY1" fmla="*/ 0 h 5589587"/>
                <a:gd name="connsiteX2" fmla="*/ 11265763 w 11265763"/>
                <a:gd name="connsiteY2" fmla="*/ 5589587 h 5589587"/>
                <a:gd name="connsiteX3" fmla="*/ 0 w 11265763"/>
                <a:gd name="connsiteY3" fmla="*/ 5589587 h 55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5763" h="5589587">
                  <a:moveTo>
                    <a:pt x="0" y="0"/>
                  </a:moveTo>
                  <a:lnTo>
                    <a:pt x="9886141" y="0"/>
                  </a:lnTo>
                  <a:lnTo>
                    <a:pt x="11265763" y="5589587"/>
                  </a:lnTo>
                  <a:lnTo>
                    <a:pt x="0" y="5589587"/>
                  </a:lnTo>
                  <a:close/>
                </a:path>
              </a:pathLst>
            </a:custGeom>
            <a:solidFill>
              <a:srgbClr val="57C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Guardian Tales </a:t>
              </a:r>
            </a:p>
            <a:p>
              <a:pPr algn="ctr"/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신규 캐릭터 기획</a:t>
              </a: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46C8F736-7EA6-4F0A-BE42-B6DE91125C63}"/>
                </a:ext>
              </a:extLst>
            </p:cNvPr>
            <p:cNvSpPr/>
            <p:nvPr/>
          </p:nvSpPr>
          <p:spPr>
            <a:xfrm flipH="1">
              <a:off x="9324973" y="1271904"/>
              <a:ext cx="1940789" cy="5589587"/>
            </a:xfrm>
            <a:prstGeom prst="parallelogram">
              <a:avLst>
                <a:gd name="adj" fmla="val 71440"/>
              </a:avLst>
            </a:prstGeom>
            <a:solidFill>
              <a:srgbClr val="A1DA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124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12C128-39A9-490F-9EB5-296C63BCAEDE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2C5CE5-458B-4024-8742-ACE485FC199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334125" y="1638300"/>
            <a:ext cx="1592136" cy="138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AA4EC4-695F-49FE-A21F-44474D168912}"/>
              </a:ext>
            </a:extLst>
          </p:cNvPr>
          <p:cNvSpPr/>
          <p:nvPr/>
        </p:nvSpPr>
        <p:spPr>
          <a:xfrm>
            <a:off x="7926261" y="1372824"/>
            <a:ext cx="1903540" cy="80840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머리카락 한 올 없는 대머리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BEE687-87E8-4D84-A16C-09733312728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48575" y="3429000"/>
            <a:ext cx="1453124" cy="10192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E4B847-3ADA-47FD-BECE-37BA91B4F5E4}"/>
              </a:ext>
            </a:extLst>
          </p:cNvPr>
          <p:cNvSpPr/>
          <p:nvPr/>
        </p:nvSpPr>
        <p:spPr>
          <a:xfrm>
            <a:off x="9101699" y="4010202"/>
            <a:ext cx="1975876" cy="87612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손에 가볍게 쥘 수 있는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너클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816997" y="3232568"/>
            <a:ext cx="2202357" cy="15206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990795" y="4195951"/>
            <a:ext cx="2826202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선이 굵고 단단해 보이는 근육들과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온몸에 흉터들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56853C-6AD0-4047-8FC9-ED43E14B92D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0764" y="2250193"/>
            <a:ext cx="1270386" cy="343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39ED32-B15E-4064-97AE-63429A723FA7}"/>
              </a:ext>
            </a:extLst>
          </p:cNvPr>
          <p:cNvSpPr/>
          <p:nvPr/>
        </p:nvSpPr>
        <p:spPr>
          <a:xfrm>
            <a:off x="990795" y="1692954"/>
            <a:ext cx="3129969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왼팔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어깨에는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트라이벌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팔 전체는 나무가 팔을 휘감는 느낌의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87437" y="4904152"/>
            <a:ext cx="1328176" cy="883841"/>
          </a:xfrm>
          <a:prstGeom prst="rect">
            <a:avLst/>
          </a:prstGeom>
        </p:spPr>
      </p:pic>
      <p:pic>
        <p:nvPicPr>
          <p:cNvPr id="17" name="Picture 4" descr="발바닥 트라이벌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85" y="2857828"/>
            <a:ext cx="1049785" cy="10497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타투쉐어 타투 포스팅 &gt; 팔하박에 꽃타투 작업햇습니다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13" y="2857828"/>
            <a:ext cx="1049785" cy="104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D5C35F8-886B-494D-9E65-C9ACFE8C8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6"/>
          <a:stretch/>
        </p:blipFill>
        <p:spPr bwMode="auto">
          <a:xfrm>
            <a:off x="3880994" y="4800131"/>
            <a:ext cx="1140690" cy="100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터질듯한 근육, '대머리 근육남' 인터넷 화제 : 네모판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5"/>
          <a:stretch/>
        </p:blipFill>
        <p:spPr bwMode="auto">
          <a:xfrm>
            <a:off x="8152224" y="2250193"/>
            <a:ext cx="1490061" cy="14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5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EE6E23-AEAF-42C7-AFC4-BC9189647E99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390900" y="3079693"/>
            <a:ext cx="2352675" cy="1238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850448" y="2539886"/>
            <a:ext cx="2540452" cy="107961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군데 군데 피와 먼지가 묻어 있는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전투복 하의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09026D1-EACA-4160-B496-E6DF5A64CAD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448427" y="4073980"/>
            <a:ext cx="2352673" cy="1386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F7EE2A-2B0D-4945-940C-439ACC000012}"/>
              </a:ext>
            </a:extLst>
          </p:cNvPr>
          <p:cNvSpPr/>
          <p:nvPr/>
        </p:nvSpPr>
        <p:spPr>
          <a:xfrm>
            <a:off x="8801100" y="3429000"/>
            <a:ext cx="2771775" cy="128995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검정색 전투화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먼지가 묻어 있으며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끈이 느슨하게 풀려 있음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전투화끈/군화끈/신발끈 - 800원 | 택티컬아웃도어 넷피엑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16" y="4749864"/>
            <a:ext cx="1235012" cy="12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70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03C84D7-E16E-4A5D-A571-C056B6149E19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0" y="2362836"/>
            <a:ext cx="6096000" cy="252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태어나자마자 버려져 전쟁터에서 자란 그는 전장이 집이었고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동료들이 가족이었다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상황에 그는 정신적으로도 육체적으로도 지쳐 버렸다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폭격이 가해졌고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폭격 속에서 동료들을 만나길 빌었지만 폭격이 끝났을 때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전혀 다른 세계에 떨어져 있었다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0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스토리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63B5D8-758F-4F64-ABC2-F4E2864B8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16033"/>
          <a:stretch/>
        </p:blipFill>
        <p:spPr>
          <a:xfrm>
            <a:off x="1069012" y="2517112"/>
            <a:ext cx="3600000" cy="22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5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0B675DC-5B0D-492F-8A73-F4F1B1891D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스토리</a:t>
            </a:r>
          </a:p>
        </p:txBody>
      </p:sp>
      <p:pic>
        <p:nvPicPr>
          <p:cNvPr id="1026" name="Picture 2" descr="스크랩] 의인은 일곱번 넘어져도 다시 일어나려니와 - 동영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07" y="2517845"/>
            <a:ext cx="3319916" cy="22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0" y="2362836"/>
            <a:ext cx="6096000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마빈에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구해졌다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마빈은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몇 번이나 그의 이름을 물어보았지만 그는 괴로운 표정을 지으며 나는 그저 죄인이라 말할 뿐이었다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한동안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마빈과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함께 행동하며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마빈이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소중한 것을 부수지 않기 위해 노력하는 것을 계속 지켜 보았다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그러면서 그는 깨달았다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이상 동료들을 잃지 않기 위해서 더 노력하겠다고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그동안 나는 나태 해서 지키지 못했다고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다짐을 잊지 않기 위해 그는 이 세계에서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슬로스라는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이름으로 살아가기로 결정한다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55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3FBF39-82E0-4493-90A9-389E04DC2ACD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</a:t>
            </a:r>
            <a:r>
              <a:rPr lang="ko-KR" altLang="en-US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스테이터스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4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수치는 기존 유니크 탱커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기준으로 하되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방어력의 비율은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지 속성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탱커인 크레이그를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참고하여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버프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시너지와 컨셉을 살려 파티 버프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0FECD6-400D-4C4E-9254-7E246C1B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보유 능력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180825" y="1998804"/>
            <a:ext cx="1852301" cy="1514476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918888" y="1720197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80824" y="3757121"/>
            <a:ext cx="1852301" cy="76298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8888" y="342041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5BD420-B240-4082-88FD-6F5A880D06E5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착용 가능 장비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높지만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수치가 함께 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붙는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건틀렛을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탱커에게 더욱 힘을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 수 있도록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 공격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공격은 공격 시 마다 앞으로 전진하여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 범위 안으로 들어올 수 있게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탱커의 필수 스킬인 범위 도발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주어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적을 도발하여 아군의 피해를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덜어줄 수 있게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BEC2FB-2B3F-4C2E-9C0B-C8E70045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보유 능력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8092176" y="2097088"/>
            <a:ext cx="2984500" cy="620373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906437" y="185316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2748942"/>
            <a:ext cx="2984500" cy="5844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246831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516E27-68A5-4D49-8EDD-9330530DA12C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사용 하기 때문에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지속성 캐릭터와의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연계기가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이어지기 쉽게 설정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6.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능력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살아있는 팀원의 수에 비례하여 방어력을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 시켜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전열에서 더 오래 버틸 수 있게 설계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9EA1E6-928E-4D54-A6A6-6BDC3C7D0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보유 능력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3357911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308109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092176" y="4281836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06438" y="400502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9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CA636-BBF2-4F30-91C4-962B546E59B3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 종류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무기에는 잘 붙지 않는 옵션인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감소가 탱커에게는 잘 어울리는 옵션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 옵션을 최소화 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강인함에 관련된 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옵션을 극대화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하여 탱커에 알맞게끔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효과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탱커들과 똑같은 범위의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도발을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강화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탱커로서 입지를 다질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2EAF7E-9FDB-4544-918C-9C7C74549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전용 무기</a:t>
            </a: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43F6C39A-192D-4988-8E15-9505468215A3}"/>
              </a:ext>
            </a:extLst>
          </p:cNvPr>
          <p:cNvSpPr/>
          <p:nvPr/>
        </p:nvSpPr>
        <p:spPr>
          <a:xfrm>
            <a:off x="6718301" y="2139950"/>
            <a:ext cx="520700" cy="276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6F7126-97BD-43B7-A834-9A3C4664949E}"/>
              </a:ext>
            </a:extLst>
          </p:cNvPr>
          <p:cNvSpPr/>
          <p:nvPr/>
        </p:nvSpPr>
        <p:spPr>
          <a:xfrm>
            <a:off x="6477579" y="183767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D280C586-D5AD-4D03-87B1-6C37E1DC09E2}"/>
              </a:ext>
            </a:extLst>
          </p:cNvPr>
          <p:cNvSpPr/>
          <p:nvPr/>
        </p:nvSpPr>
        <p:spPr>
          <a:xfrm>
            <a:off x="6197600" y="2432050"/>
            <a:ext cx="2435859" cy="125603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B01E0F-EB6B-4CF7-B474-D755269108DB}"/>
              </a:ext>
            </a:extLst>
          </p:cNvPr>
          <p:cNvSpPr/>
          <p:nvPr/>
        </p:nvSpPr>
        <p:spPr>
          <a:xfrm>
            <a:off x="5956908" y="222345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834F612-B75C-4C04-9C05-3E8132C929D7}"/>
              </a:ext>
            </a:extLst>
          </p:cNvPr>
          <p:cNvSpPr/>
          <p:nvPr/>
        </p:nvSpPr>
        <p:spPr>
          <a:xfrm>
            <a:off x="6197600" y="3703956"/>
            <a:ext cx="2435859" cy="525144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546185-B927-4B92-8BA9-D488FAD8D665}"/>
              </a:ext>
            </a:extLst>
          </p:cNvPr>
          <p:cNvSpPr/>
          <p:nvPr/>
        </p:nvSpPr>
        <p:spPr>
          <a:xfrm>
            <a:off x="5956907" y="348742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4. 5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초월 시 부가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얻는 옵션을 방어력으로 설정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하며 더 단단한 탱커로 발돋움 가능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보조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 충전 옵션을 주어 짧은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스킬을 더 자주 사용하게 만들어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근접한 적의 공격을 자주 끊을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A36EC5-1DF5-47C7-B67B-5C44D60A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전용 무기</a:t>
            </a: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FBDB60E3-244F-446B-8E51-CFD584F585DE}"/>
              </a:ext>
            </a:extLst>
          </p:cNvPr>
          <p:cNvSpPr/>
          <p:nvPr/>
        </p:nvSpPr>
        <p:spPr>
          <a:xfrm>
            <a:off x="6207947" y="4223542"/>
            <a:ext cx="2435859" cy="28416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95F982-4D1F-4674-9E50-C721329A9450}"/>
              </a:ext>
            </a:extLst>
          </p:cNvPr>
          <p:cNvSpPr/>
          <p:nvPr/>
        </p:nvSpPr>
        <p:spPr>
          <a:xfrm>
            <a:off x="5979291" y="394044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E39D5AAA-0B30-4B7F-ABC6-84F2256B2583}"/>
              </a:ext>
            </a:extLst>
          </p:cNvPr>
          <p:cNvSpPr/>
          <p:nvPr/>
        </p:nvSpPr>
        <p:spPr>
          <a:xfrm>
            <a:off x="6197601" y="4601837"/>
            <a:ext cx="2446206" cy="37147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908E3A-9881-4FAC-AFB0-21727317D017}"/>
              </a:ext>
            </a:extLst>
          </p:cNvPr>
          <p:cNvSpPr/>
          <p:nvPr/>
        </p:nvSpPr>
        <p:spPr>
          <a:xfrm>
            <a:off x="5984054" y="438530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59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공격 모션의 컨셉은 권투가 베이스이며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데빌메이크라이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시리즈의 베오울프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길가메쉬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같은 무기들과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던전앤파이터에서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인파이터의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공격 모션을 모티브로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 모티브</a:t>
            </a:r>
          </a:p>
        </p:txBody>
      </p:sp>
      <p:pic>
        <p:nvPicPr>
          <p:cNvPr id="1028" name="Picture 4" descr="vw72eV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25" y="1276033"/>
            <a:ext cx="2603500" cy="311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1.daumcdn.net/cfile/blog/127A9C01493121C74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9" b="89823" l="8304" r="89792">
                        <a14:foregroundMark x1="23010" y1="46521" x2="9516" y2="61163"/>
                        <a14:foregroundMark x1="8304" y1="68120" x2="8304" y2="68120"/>
                        <a14:foregroundMark x1="74048" y1="72897" x2="74048" y2="72897"/>
                        <a14:foregroundMark x1="73010" y1="72274" x2="77336" y2="72274"/>
                        <a14:foregroundMark x1="82872" y1="37175" x2="63841" y2="45275"/>
                        <a14:foregroundMark x1="86851" y1="38422" x2="86851" y2="38422"/>
                        <a14:foregroundMark x1="88235" y1="38422" x2="88235" y2="38422"/>
                        <a14:foregroundMark x1="8824" y1="62409" x2="8824" y2="62409"/>
                        <a14:foregroundMark x1="56747" y1="38629" x2="56747" y2="38629"/>
                        <a14:foregroundMark x1="8651" y1="63448" x2="8651" y2="63448"/>
                        <a14:foregroundMark x1="28201" y1="80789" x2="28201" y2="80789"/>
                        <a14:foregroundMark x1="28028" y1="79232" x2="26471" y2="83074"/>
                        <a14:foregroundMark x1="79585" y1="73209" x2="79585" y2="73209"/>
                        <a14:foregroundMark x1="65917" y1="72274" x2="70415" y2="72378"/>
                        <a14:foregroundMark x1="65571" y1="72690" x2="72318" y2="72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67" b="8322"/>
          <a:stretch/>
        </p:blipFill>
        <p:spPr bwMode="auto">
          <a:xfrm>
            <a:off x="6829426" y="1276033"/>
            <a:ext cx="2587576" cy="330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유니크 영웅 풀 분석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339694"/>
              </p:ext>
            </p:extLst>
          </p:nvPr>
        </p:nvGraphicFramePr>
        <p:xfrm>
          <a:off x="2076991" y="1268413"/>
          <a:ext cx="8038017" cy="345019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3113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49288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유니크 영웅의 포지션 별 영웅 현황을 보아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 속성과 지 속성의 포지션 밸런스가 가장 맞지 </a:t>
            </a:r>
            <a:r>
              <a:rPr lang="ko-KR" altLang="en-US" sz="14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않음</a:t>
            </a:r>
            <a:endParaRPr lang="en-US" altLang="ko-KR" sz="1400" dirty="0" smtClean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타 속성의 영웅 현황은 대체로 골고루 분포가 되어 있으나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 속성과 지 속성은 </a:t>
            </a:r>
            <a:r>
              <a:rPr lang="ko-KR" altLang="en-US" sz="14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존재 하지 않는 포지션이 </a:t>
            </a:r>
            <a:r>
              <a:rPr lang="en-US" altLang="ko-KR" sz="14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가지가 존재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7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모션의 시간과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등을 표로 변환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 모티브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455473"/>
              </p:ext>
            </p:extLst>
          </p:nvPr>
        </p:nvGraphicFramePr>
        <p:xfrm>
          <a:off x="1332366" y="1268413"/>
          <a:ext cx="9527268" cy="28749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37120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343837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343837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986675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986675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986675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3042449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</a:tblGrid>
              <a:tr h="47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Motion_Name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Motion_Time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Cooldown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Looping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Description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7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float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float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bool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791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137701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Normal_Atk01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0.15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4x3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TRUE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오른손 잽 </a:t>
                      </a:r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공격 대상에게 </a:t>
                      </a:r>
                      <a:r>
                        <a:rPr lang="ko-KR" alt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스탭을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내딛으며 빠르게 공격하는 모션</a:t>
                      </a:r>
                      <a:b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왼손 스트레이트 </a:t>
                      </a:r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제자리에 멈춰 공격 대상에게 공격하는 모션</a:t>
                      </a:r>
                    </a:p>
                  </a:txBody>
                  <a:tcPr marL="7123" marR="7123" marT="7123" marB="0" anchor="ctr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7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137702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Normal_Atk02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6.0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8x8</a:t>
                      </a:r>
                    </a:p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11x11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큰 소리를 내어 주변의 적을 도발하고</a:t>
                      </a:r>
                      <a:b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적의 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방어력을 </a:t>
                      </a:r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초간 </a:t>
                      </a:r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20% 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감소 시킵니다</a:t>
                      </a:r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 marL="7123" marR="7123" marT="7123" marB="0" anchor="ctr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1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137703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Weapon_Skill</a:t>
                      </a:r>
                      <a:endParaRPr lang="ko-KR" altLang="en-US" sz="9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0.2</a:t>
                      </a:r>
                      <a:endParaRPr lang="ko-KR" altLang="en-US" sz="9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7.0</a:t>
                      </a:r>
                      <a:endParaRPr lang="ko-KR" altLang="en-US" sz="9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5x3</a:t>
                      </a:r>
                      <a:endParaRPr lang="ko-KR" altLang="en-US" sz="9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오른팔을 아래에서 위로 크게 휘둘러</a:t>
                      </a:r>
                      <a:b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적을 가격하는 모션</a:t>
                      </a:r>
                    </a:p>
                  </a:txBody>
                  <a:tcPr marL="7123" marR="7123" marT="712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137704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Chain_Skill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0.3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20.0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15x15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떠있는 적을 왼손으로 다시 쳐 올린 후</a:t>
                      </a:r>
                      <a:b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내려찍으며 착지</a:t>
                      </a:r>
                      <a:b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착지와 함께 다운 상태로 전환</a:t>
                      </a:r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7123" marR="7123" marT="7123" marB="0" anchor="ctr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78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오른손 잽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대상에게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스탭을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내딛으며 빠르게 공격하는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2.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 스트레이트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제자리에 멈춰 공격 대상에게 공격하는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1, 2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모션이 반복되며 공격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766250" y="1276074"/>
            <a:ext cx="6659499" cy="2981176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타원 7"/>
          <p:cNvSpPr/>
          <p:nvPr/>
        </p:nvSpPr>
        <p:spPr>
          <a:xfrm>
            <a:off x="6280308" y="108267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580512" y="108267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70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4481546-8FDB-49C3-A4E8-D7178F764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822228"/>
              </p:ext>
            </p:extLst>
          </p:nvPr>
        </p:nvGraphicFramePr>
        <p:xfrm>
          <a:off x="2495991" y="1268413"/>
          <a:ext cx="3600009" cy="360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29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2F6AB5-2D28-4891-996F-3F776D7CA57B}"/>
              </a:ext>
            </a:extLst>
          </p:cNvPr>
          <p:cNvSpPr/>
          <p:nvPr/>
        </p:nvSpPr>
        <p:spPr>
          <a:xfrm>
            <a:off x="6477283" y="3105150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714765-39D1-4C0D-9E1B-47A367882C50}"/>
              </a:ext>
            </a:extLst>
          </p:cNvPr>
          <p:cNvSpPr txBox="1"/>
          <p:nvPr/>
        </p:nvSpPr>
        <p:spPr>
          <a:xfrm>
            <a:off x="6822091" y="3186283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A1977A-4EDB-4C90-8837-77950D04BCD2}"/>
              </a:ext>
            </a:extLst>
          </p:cNvPr>
          <p:cNvSpPr/>
          <p:nvPr/>
        </p:nvSpPr>
        <p:spPr>
          <a:xfrm>
            <a:off x="6477283" y="3811673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A18990-80D3-4799-9BCA-5D5FAEEFA00B}"/>
              </a:ext>
            </a:extLst>
          </p:cNvPr>
          <p:cNvSpPr txBox="1"/>
          <p:nvPr/>
        </p:nvSpPr>
        <p:spPr>
          <a:xfrm>
            <a:off x="6822091" y="3892806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4B96D7-4BDC-4138-9A60-23AB10BE44D8}"/>
              </a:ext>
            </a:extLst>
          </p:cNvPr>
          <p:cNvSpPr/>
          <p:nvPr/>
        </p:nvSpPr>
        <p:spPr>
          <a:xfrm>
            <a:off x="6477283" y="2398627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1E23AC-A5B1-4082-9650-46FEA242D81C}"/>
              </a:ext>
            </a:extLst>
          </p:cNvPr>
          <p:cNvSpPr txBox="1"/>
          <p:nvPr/>
        </p:nvSpPr>
        <p:spPr>
          <a:xfrm>
            <a:off x="6822091" y="2479760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22D315-EC5F-4649-A654-87DF483542E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기본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시 적 캐릭터방향으로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4x3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만큼 전진하며 공격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9AD881D-1D29-4E00-830C-0E8D4DF7724C}"/>
              </a:ext>
            </a:extLst>
          </p:cNvPr>
          <p:cNvCxnSpPr>
            <a:cxnSpLocks/>
          </p:cNvCxnSpPr>
          <p:nvPr/>
        </p:nvCxnSpPr>
        <p:spPr>
          <a:xfrm flipV="1">
            <a:off x="4048125" y="1115477"/>
            <a:ext cx="2228850" cy="1694398"/>
          </a:xfrm>
          <a:prstGeom prst="bentConnector3">
            <a:avLst>
              <a:gd name="adj1" fmla="val -42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1591D05-0D16-4F29-8354-6213BC75E491}"/>
              </a:ext>
            </a:extLst>
          </p:cNvPr>
          <p:cNvSpPr txBox="1"/>
          <p:nvPr/>
        </p:nvSpPr>
        <p:spPr>
          <a:xfrm>
            <a:off x="6321426" y="1046225"/>
            <a:ext cx="11652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</a:t>
            </a:r>
            <a:r>
              <a:rPr lang="ko-KR" altLang="en-US" sz="9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</a:t>
            </a:r>
            <a:r>
              <a:rPr lang="en-US" altLang="ko-KR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0.15</a:t>
            </a:r>
            <a:r>
              <a:rPr lang="ko-KR" altLang="en-US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8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스킬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함성을 질러 주변의 적을 도발하고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방어력을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20%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 시킵니다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파이팅 포즈에서 함성을 질러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붉은 색의 원형 이펙트가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점점 흐려지다가 사라짐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pic>
        <p:nvPicPr>
          <p:cNvPr id="2052" name="Picture 4" descr="Lucidity :: 스킬 1. 함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14" y="1268409"/>
            <a:ext cx="3994359" cy="299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mg.inven.co.kr/column/jukz_pre_reporter_2012/2012040920233730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6" r="13080"/>
          <a:stretch/>
        </p:blipFill>
        <p:spPr bwMode="auto">
          <a:xfrm>
            <a:off x="1765424" y="1268408"/>
            <a:ext cx="3603279" cy="299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92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 전용 무기 미 착용 시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범위의 도발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 전용 무기 착용 시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11x11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범위의 도발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aphicFrame>
        <p:nvGraphicFramePr>
          <p:cNvPr id="13" name="표 10">
            <a:extLst>
              <a:ext uri="{FF2B5EF4-FFF2-40B4-BE49-F238E27FC236}">
                <a16:creationId xmlns:a16="http://schemas.microsoft.com/office/drawing/2014/main" id="{AC9B99AB-DAC0-49C7-B737-DBC81AE85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845158"/>
              </p:ext>
            </p:extLst>
          </p:nvPr>
        </p:nvGraphicFramePr>
        <p:xfrm>
          <a:off x="6823868" y="1268413"/>
          <a:ext cx="3600009" cy="360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29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51F2E3-ED46-4F5A-9588-C7A92DF7A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570020"/>
              </p:ext>
            </p:extLst>
          </p:nvPr>
        </p:nvGraphicFramePr>
        <p:xfrm>
          <a:off x="561975" y="1268413"/>
          <a:ext cx="3600009" cy="360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29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C20C6DE-C2BB-466A-A110-EBF3215667BB}"/>
              </a:ext>
            </a:extLst>
          </p:cNvPr>
          <p:cNvCxnSpPr>
            <a:cxnSpLocks/>
          </p:cNvCxnSpPr>
          <p:nvPr/>
        </p:nvCxnSpPr>
        <p:spPr>
          <a:xfrm flipV="1">
            <a:off x="8534400" y="1115478"/>
            <a:ext cx="2057400" cy="1005422"/>
          </a:xfrm>
          <a:prstGeom prst="bentConnector3">
            <a:avLst>
              <a:gd name="adj1" fmla="val 46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3BC57F-4B6B-4058-B295-EB3727CCA5F5}"/>
              </a:ext>
            </a:extLst>
          </p:cNvPr>
          <p:cNvSpPr txBox="1"/>
          <p:nvPr/>
        </p:nvSpPr>
        <p:spPr>
          <a:xfrm>
            <a:off x="10625533" y="976561"/>
            <a:ext cx="11493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착용 후 </a:t>
            </a:r>
            <a:r>
              <a:rPr lang="ko-KR" altLang="en-US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</a:t>
            </a:r>
            <a:endParaRPr lang="en-US" altLang="ko-KR" sz="9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도달 시간 </a:t>
            </a:r>
            <a:r>
              <a:rPr lang="en-US" altLang="ko-KR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0.1</a:t>
            </a:r>
            <a:r>
              <a:rPr lang="ko-KR" altLang="en-US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A52800A-DF86-4178-A0AD-0BF1B1F3DE54}"/>
              </a:ext>
            </a:extLst>
          </p:cNvPr>
          <p:cNvCxnSpPr>
            <a:cxnSpLocks/>
          </p:cNvCxnSpPr>
          <p:nvPr/>
        </p:nvCxnSpPr>
        <p:spPr>
          <a:xfrm flipV="1">
            <a:off x="2278458" y="1184728"/>
            <a:ext cx="2400300" cy="1102816"/>
          </a:xfrm>
          <a:prstGeom prst="bentConnector3">
            <a:avLst>
              <a:gd name="adj1" fmla="val 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CD9812-55EF-4821-9DF5-CFDA276621FE}"/>
              </a:ext>
            </a:extLst>
          </p:cNvPr>
          <p:cNvSpPr txBox="1"/>
          <p:nvPr/>
        </p:nvSpPr>
        <p:spPr>
          <a:xfrm>
            <a:off x="4723208" y="1048605"/>
            <a:ext cx="11493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미 착용 </a:t>
            </a:r>
            <a:r>
              <a:rPr lang="ko-KR" altLang="en-US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</a:t>
            </a:r>
            <a:endParaRPr lang="en-US" altLang="ko-KR" sz="9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도달 시간 </a:t>
            </a:r>
            <a:r>
              <a:rPr lang="en-US" altLang="ko-KR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0.1</a:t>
            </a:r>
            <a:r>
              <a:rPr lang="ko-KR" altLang="en-US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2A189A-AD99-4096-93D1-D337D6952EE4}"/>
              </a:ext>
            </a:extLst>
          </p:cNvPr>
          <p:cNvSpPr/>
          <p:nvPr/>
        </p:nvSpPr>
        <p:spPr>
          <a:xfrm>
            <a:off x="4543267" y="3745507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10610-27BC-4F52-80DC-90FB994F1958}"/>
              </a:ext>
            </a:extLst>
          </p:cNvPr>
          <p:cNvSpPr txBox="1"/>
          <p:nvPr/>
        </p:nvSpPr>
        <p:spPr>
          <a:xfrm>
            <a:off x="4888075" y="3826641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938B78-FFE3-49BF-9AB6-AD8F10E582AA}"/>
              </a:ext>
            </a:extLst>
          </p:cNvPr>
          <p:cNvSpPr/>
          <p:nvPr/>
        </p:nvSpPr>
        <p:spPr>
          <a:xfrm>
            <a:off x="4543267" y="2332461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C19A66-FA60-4E51-8CF7-3C37A61EB7B6}"/>
              </a:ext>
            </a:extLst>
          </p:cNvPr>
          <p:cNvSpPr txBox="1"/>
          <p:nvPr/>
        </p:nvSpPr>
        <p:spPr>
          <a:xfrm>
            <a:off x="4888075" y="2413595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4453FB-090B-42F6-B907-8FE53E883C7A}"/>
              </a:ext>
            </a:extLst>
          </p:cNvPr>
          <p:cNvSpPr/>
          <p:nvPr/>
        </p:nvSpPr>
        <p:spPr>
          <a:xfrm>
            <a:off x="10625533" y="3745507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EF52CB-D97E-454E-A496-4565306DC5AD}"/>
              </a:ext>
            </a:extLst>
          </p:cNvPr>
          <p:cNvSpPr txBox="1"/>
          <p:nvPr/>
        </p:nvSpPr>
        <p:spPr>
          <a:xfrm>
            <a:off x="10970341" y="3826641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B5B6DE9-7B68-44B8-86BC-FC2F09B09FCF}"/>
              </a:ext>
            </a:extLst>
          </p:cNvPr>
          <p:cNvSpPr/>
          <p:nvPr/>
        </p:nvSpPr>
        <p:spPr>
          <a:xfrm>
            <a:off x="10625533" y="2332461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DBEA1E-F88D-47BB-9093-0024D7B06C4B}"/>
              </a:ext>
            </a:extLst>
          </p:cNvPr>
          <p:cNvSpPr txBox="1"/>
          <p:nvPr/>
        </p:nvSpPr>
        <p:spPr>
          <a:xfrm>
            <a:off x="10970341" y="2413595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38044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스킬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적에게 접근하여 오른팔을 아래에서 위로 크게 휘둘러 적을 가격하는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31" y="1268413"/>
            <a:ext cx="4435538" cy="297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 대상 캐릭터가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안에 존재 한다면 돌진 후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컷 발동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B74A65-22A1-4080-9BF8-70957044A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407267"/>
              </p:ext>
            </p:extLst>
          </p:nvPr>
        </p:nvGraphicFramePr>
        <p:xfrm>
          <a:off x="2500472" y="1268413"/>
          <a:ext cx="3600009" cy="360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29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F89D5575-A12C-4DBE-80FB-D1E29F082A4F}"/>
              </a:ext>
            </a:extLst>
          </p:cNvPr>
          <p:cNvSpPr/>
          <p:nvPr/>
        </p:nvSpPr>
        <p:spPr>
          <a:xfrm>
            <a:off x="6490335" y="3145546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D3340-3A73-4B0D-A7C0-FA3F00AEC96A}"/>
              </a:ext>
            </a:extLst>
          </p:cNvPr>
          <p:cNvSpPr txBox="1"/>
          <p:nvPr/>
        </p:nvSpPr>
        <p:spPr>
          <a:xfrm>
            <a:off x="6835143" y="3226679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6490335" y="3811673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6835143" y="3892806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02CA0D7-E786-4EB3-BD02-307D245AE12D}"/>
              </a:ext>
            </a:extLst>
          </p:cNvPr>
          <p:cNvCxnSpPr>
            <a:cxnSpLocks/>
          </p:cNvCxnSpPr>
          <p:nvPr/>
        </p:nvCxnSpPr>
        <p:spPr>
          <a:xfrm flipV="1">
            <a:off x="3876675" y="1115476"/>
            <a:ext cx="2400300" cy="1694399"/>
          </a:xfrm>
          <a:prstGeom prst="bentConnector3">
            <a:avLst>
              <a:gd name="adj1" fmla="val -29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14554B2-5827-4D03-A703-C2C97FB14E78}"/>
              </a:ext>
            </a:extLst>
          </p:cNvPr>
          <p:cNvSpPr txBox="1"/>
          <p:nvPr/>
        </p:nvSpPr>
        <p:spPr>
          <a:xfrm>
            <a:off x="6321426" y="1046225"/>
            <a:ext cx="10414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돌진 시간 최대 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6490335" y="2479418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6835143" y="2560551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198691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떠있는 적에게 접근하여 왼손으로 다시 쳐 올린 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내려찍으며 착지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착지와 함께 다운 상태로 전환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07AC4-A804-40BB-99D6-8F9BC9CA0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78" y="1272983"/>
            <a:ext cx="6229844" cy="29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 대상 캐릭터가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안에 존재 한다면 돌진 후 연계기 발동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연계기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컷 발동 후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15x15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내려찍기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aphicFrame>
        <p:nvGraphicFramePr>
          <p:cNvPr id="6" name="표 10">
            <a:extLst>
              <a:ext uri="{FF2B5EF4-FFF2-40B4-BE49-F238E27FC236}">
                <a16:creationId xmlns:a16="http://schemas.microsoft.com/office/drawing/2014/main" id="{24E128F4-7C6D-4ADD-BE66-140E422A5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582240"/>
              </p:ext>
            </p:extLst>
          </p:nvPr>
        </p:nvGraphicFramePr>
        <p:xfrm>
          <a:off x="6823868" y="1268413"/>
          <a:ext cx="3600009" cy="360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29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4F5FFD2-B4AB-4100-914D-A155E7F27391}"/>
              </a:ext>
            </a:extLst>
          </p:cNvPr>
          <p:cNvSpPr/>
          <p:nvPr/>
        </p:nvSpPr>
        <p:spPr>
          <a:xfrm>
            <a:off x="10805160" y="3105150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9B9656-D14D-49DF-963F-39B96B20625F}"/>
              </a:ext>
            </a:extLst>
          </p:cNvPr>
          <p:cNvSpPr txBox="1"/>
          <p:nvPr/>
        </p:nvSpPr>
        <p:spPr>
          <a:xfrm>
            <a:off x="11149968" y="3186283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7C6E0-81E5-4476-AE35-CF822140DB4F}"/>
              </a:ext>
            </a:extLst>
          </p:cNvPr>
          <p:cNvSpPr/>
          <p:nvPr/>
        </p:nvSpPr>
        <p:spPr>
          <a:xfrm>
            <a:off x="10805160" y="3811673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E9BFB3-9E8D-4388-894C-FB947CE443B5}"/>
              </a:ext>
            </a:extLst>
          </p:cNvPr>
          <p:cNvSpPr txBox="1"/>
          <p:nvPr/>
        </p:nvSpPr>
        <p:spPr>
          <a:xfrm>
            <a:off x="11149968" y="3892806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6E22458-FBC6-4FB6-AE86-FB84FEC09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298173"/>
              </p:ext>
            </p:extLst>
          </p:nvPr>
        </p:nvGraphicFramePr>
        <p:xfrm>
          <a:off x="561975" y="1268413"/>
          <a:ext cx="3600009" cy="360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29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1EE028-A9D8-46A3-82B8-C8752E2050C5}"/>
              </a:ext>
            </a:extLst>
          </p:cNvPr>
          <p:cNvSpPr/>
          <p:nvPr/>
        </p:nvSpPr>
        <p:spPr>
          <a:xfrm>
            <a:off x="4543267" y="3105150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EA623-0307-4B08-B235-8ACEAA8C97C9}"/>
              </a:ext>
            </a:extLst>
          </p:cNvPr>
          <p:cNvSpPr txBox="1"/>
          <p:nvPr/>
        </p:nvSpPr>
        <p:spPr>
          <a:xfrm>
            <a:off x="4888075" y="3186283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2956B4-331A-4B36-86D0-931A84B74550}"/>
              </a:ext>
            </a:extLst>
          </p:cNvPr>
          <p:cNvSpPr/>
          <p:nvPr/>
        </p:nvSpPr>
        <p:spPr>
          <a:xfrm>
            <a:off x="4543267" y="3811673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6D1C6B-2309-4C94-B1D7-A8F1F4BBE855}"/>
              </a:ext>
            </a:extLst>
          </p:cNvPr>
          <p:cNvSpPr txBox="1"/>
          <p:nvPr/>
        </p:nvSpPr>
        <p:spPr>
          <a:xfrm>
            <a:off x="4888075" y="3892806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4543267" y="2398627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4888075" y="2479760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95D7B19-2B54-423C-A3D3-597AAEFFFBDD}"/>
              </a:ext>
            </a:extLst>
          </p:cNvPr>
          <p:cNvCxnSpPr>
            <a:cxnSpLocks/>
          </p:cNvCxnSpPr>
          <p:nvPr/>
        </p:nvCxnSpPr>
        <p:spPr>
          <a:xfrm flipV="1">
            <a:off x="8597900" y="1115476"/>
            <a:ext cx="1993900" cy="657761"/>
          </a:xfrm>
          <a:prstGeom prst="bentConnector3">
            <a:avLst>
              <a:gd name="adj1" fmla="val 43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0D63B6-E9A6-4DF1-82F0-83234085229C}"/>
              </a:ext>
            </a:extLst>
          </p:cNvPr>
          <p:cNvSpPr txBox="1"/>
          <p:nvPr/>
        </p:nvSpPr>
        <p:spPr>
          <a:xfrm>
            <a:off x="10636250" y="1046225"/>
            <a:ext cx="166375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낙하 후 데미지 적용까지 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0.2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cxnSp>
        <p:nvCxnSpPr>
          <p:cNvPr id="27" name="연결선: 꺾임 13">
            <a:extLst>
              <a:ext uri="{FF2B5EF4-FFF2-40B4-BE49-F238E27FC236}">
                <a16:creationId xmlns:a16="http://schemas.microsoft.com/office/drawing/2014/main" id="{502CA0D7-E786-4EB3-BD02-307D245AE12D}"/>
              </a:ext>
            </a:extLst>
          </p:cNvPr>
          <p:cNvCxnSpPr>
            <a:cxnSpLocks/>
          </p:cNvCxnSpPr>
          <p:nvPr/>
        </p:nvCxnSpPr>
        <p:spPr>
          <a:xfrm flipV="1">
            <a:off x="1883079" y="1105096"/>
            <a:ext cx="2400300" cy="1694399"/>
          </a:xfrm>
          <a:prstGeom prst="bentConnector3">
            <a:avLst>
              <a:gd name="adj1" fmla="val -29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14554B2-5827-4D03-A703-C2C97FB14E78}"/>
              </a:ext>
            </a:extLst>
          </p:cNvPr>
          <p:cNvSpPr txBox="1"/>
          <p:nvPr/>
        </p:nvSpPr>
        <p:spPr>
          <a:xfrm>
            <a:off x="4327829" y="1035845"/>
            <a:ext cx="150798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돌진 </a:t>
            </a:r>
            <a:r>
              <a:rPr lang="ko-KR" altLang="en-US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 </a:t>
            </a:r>
            <a:r>
              <a:rPr lang="ko-KR" altLang="en-US" sz="9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 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en-US" altLang="ko-KR" sz="9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93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착용 시 타 탱커들보다 넓은 범위를 도발하여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아군 원거리 딜러에게는 후방에서 자유로운 공격을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공격은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전열에서 방어력을 기반으로 버티며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콜로세움과 같은 비동기 </a:t>
            </a: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가장 큰 효과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낼 수 있음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r"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강점</a:t>
            </a:r>
          </a:p>
        </p:txBody>
      </p:sp>
      <p:pic>
        <p:nvPicPr>
          <p:cNvPr id="4098" name="Picture 2" descr="강철의 연금술사 - 알렉스 루이 암스트롱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61" y="1682751"/>
            <a:ext cx="5183716" cy="38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신규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분석해 보았을 때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별 부족한 포지션을 추가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중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업데이트 순서 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B2D6EC-D6A2-4279-8C66-A6801AE90BB4}"/>
              </a:ext>
            </a:extLst>
          </p:cNvPr>
          <p:cNvGrpSpPr/>
          <p:nvPr/>
        </p:nvGrpSpPr>
        <p:grpSpPr>
          <a:xfrm>
            <a:off x="1276350" y="2610200"/>
            <a:ext cx="9639300" cy="1242282"/>
            <a:chOff x="1285875" y="2434681"/>
            <a:chExt cx="9639300" cy="124228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D824E0-B956-42E8-B01B-20709DB6397F}"/>
                </a:ext>
              </a:extLst>
            </p:cNvPr>
            <p:cNvGrpSpPr/>
            <p:nvPr/>
          </p:nvGrpSpPr>
          <p:grpSpPr>
            <a:xfrm>
              <a:off x="1285875" y="2434681"/>
              <a:ext cx="9639300" cy="313508"/>
              <a:chOff x="1285875" y="2434681"/>
              <a:chExt cx="9639300" cy="313508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1285875" y="2591435"/>
                <a:ext cx="9639300" cy="0"/>
              </a:xfrm>
              <a:prstGeom prst="line">
                <a:avLst/>
              </a:prstGeom>
              <a:ln w="190500" cap="rnd">
                <a:solidFill>
                  <a:srgbClr val="D0E0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타원 9"/>
              <p:cNvSpPr/>
              <p:nvPr/>
            </p:nvSpPr>
            <p:spPr>
              <a:xfrm>
                <a:off x="2377559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159653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594321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7726777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951542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767563" y="2876712"/>
              <a:ext cx="1533498" cy="800251"/>
              <a:chOff x="1853288" y="3130134"/>
              <a:chExt cx="1533498" cy="80025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C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광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가브리엘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1/14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3549658" y="2876712"/>
              <a:ext cx="1533498" cy="800251"/>
              <a:chOff x="1853288" y="3130134"/>
              <a:chExt cx="1533498" cy="80025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전사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린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1/28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333220" y="2876712"/>
              <a:ext cx="1533498" cy="800251"/>
              <a:chOff x="1853288" y="3130134"/>
              <a:chExt cx="1533498" cy="80025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무 속성 원거리 딜러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미래 기사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2/10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116782" y="2876712"/>
              <a:ext cx="1533498" cy="800251"/>
              <a:chOff x="1853288" y="3130134"/>
              <a:chExt cx="1533498" cy="80025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수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베로니카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2/26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905430" y="2878719"/>
              <a:ext cx="1533498" cy="796237"/>
              <a:chOff x="1853288" y="3130134"/>
              <a:chExt cx="1533498" cy="79623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853288" y="3350900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9C5BC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녹시아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3/11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6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비슈바크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같이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후방으로 빠르게 침입하여 공격이 가능한 영웅을 사용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후방에 위치한 원거리 딜러를 먼저 공격하여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혼자 남은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손쉽게 제거가 가능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" t="1" r="33529" b="340"/>
          <a:stretch/>
        </p:blipFill>
        <p:spPr>
          <a:xfrm>
            <a:off x="453661" y="1682750"/>
            <a:ext cx="5184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탱커가 부족한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지속성 </a:t>
            </a:r>
            <a:r>
              <a:rPr lang="ko-KR" altLang="en-US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부족함을 보완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해주고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한걸음 나아가 부족함을 장점으로 만들어 비 동기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원거리 캐릭터 위주의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덱이라면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화력의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집중도에서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차이가 나기 때문에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손쉽게 승리를 가져 갈 수 있음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카운터가 확실하기 때문에 전체적인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밸런스도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크게 망가트리지 않고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캐릭터들의 사용처를 재 발견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만들어주는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계기가 될 수 있음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총평</a:t>
            </a:r>
          </a:p>
        </p:txBody>
      </p:sp>
    </p:spTree>
    <p:extLst>
      <p:ext uri="{BB962C8B-B14F-4D97-AF65-F5344CB8AC3E}">
        <p14:creationId xmlns:p14="http://schemas.microsoft.com/office/powerpoint/2010/main" val="41527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1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16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sz="16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8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탱커를 포지션으로 나누어 보았을 때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포지션은 부족함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탱커가 출시 된다면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기용이 많이 될 것으로 예상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4635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231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14260" y="3806430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탱커 군 분석</a:t>
            </a:r>
          </a:p>
        </p:txBody>
      </p:sp>
      <p:pic>
        <p:nvPicPr>
          <p:cNvPr id="5122" name="Picture 2" descr="이미지 자세히보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11" y="1509021"/>
            <a:ext cx="2250177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1.daumcdn.net/cfile/cafe/9939143E5FA252F2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93" y="1509021"/>
            <a:ext cx="2327256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t1.daumcdn.net/cfile/cafe/9954034C5EFE92C6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77" y="1371009"/>
            <a:ext cx="1869504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영웅이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 되었으나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12/17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출시된 상대적으로 성능이 낮은 영웅보다 매출의 상승 폭이 적음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017" y="1468234"/>
            <a:ext cx="8071965" cy="295972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676650" y="2368550"/>
            <a:ext cx="4826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 rot="1148042">
            <a:off x="6775450" y="2556668"/>
            <a:ext cx="520700" cy="101203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11131" y="2183884"/>
            <a:ext cx="1003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신규 영웅 출시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4150" y="2313872"/>
            <a:ext cx="1003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상대적으로 성능이 낮은</a:t>
            </a:r>
            <a:endParaRPr lang="en-US" altLang="ko-KR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영웅 출시 </a:t>
            </a:r>
          </a:p>
        </p:txBody>
      </p:sp>
    </p:spTree>
    <p:extLst>
      <p:ext uri="{BB962C8B-B14F-4D97-AF65-F5344CB8AC3E}">
        <p14:creationId xmlns:p14="http://schemas.microsoft.com/office/powerpoint/2010/main" val="13414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pic>
        <p:nvPicPr>
          <p:cNvPr id="1026" name="Picture 2" descr="C4CEC1A4-E576-49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1268414"/>
            <a:ext cx="2141241" cy="354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가테루일러스트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1"/>
          <a:stretch/>
        </p:blipFill>
        <p:spPr bwMode="auto">
          <a:xfrm>
            <a:off x="7548266" y="1269206"/>
            <a:ext cx="2142566" cy="35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근거리 딜러 중 가장 단단하고 강력하여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              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콜로세움과 같은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컨텐츠에서 원거리 딜러에게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 캐릭터로 꼽히는 캐릭터 이지만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				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파고 들어 공격이 가능하지만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사거리와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추가된 단편집으로도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		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기술의 영향으로 사용처가 넓지는 않으나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플레이어와 합류 하게 된 계기가 납득이 되지 않는다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평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추가된 외전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감동을 받았다는 평</a:t>
            </a:r>
          </a:p>
        </p:txBody>
      </p:sp>
    </p:spTree>
    <p:extLst>
      <p:ext uri="{BB962C8B-B14F-4D97-AF65-F5344CB8AC3E}">
        <p14:creationId xmlns:p14="http://schemas.microsoft.com/office/powerpoint/2010/main" val="312077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0" y="2512628"/>
            <a:ext cx="12192000" cy="257213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월의 데이터를 분석 해 보았을 때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개연성 있는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스토리가 같이 추가된 캐릭터의 매출 상승 폭이 더 큼</a:t>
            </a:r>
            <a:endParaRPr lang="en-US" altLang="ko-KR" sz="20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신규 캐릭터 출시 시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개연성 있는 스토리를 같이 출시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유저의 니즈 충족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84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72" y="1468235"/>
            <a:ext cx="5205779" cy="29597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6" name="Picture 4" descr="Imat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630" y="1468234"/>
            <a:ext cx="3905598" cy="29597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외형 모티브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C955CA-8063-4D72-B9B6-CAF87FA976EC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강철의 연금술사에 나오는 알렉스 루이 암스트롱의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남성미 넘치는 근육질의 외형과 무기를 차용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77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69E7B9D-5D5E-4F45-BAB8-9640801302ED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자신의 동료를 지키기 위해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무모할 정도로 모든 것을 포기 할 수 있는 성격 차용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성격 모티브</a:t>
            </a:r>
          </a:p>
        </p:txBody>
      </p:sp>
      <p:pic>
        <p:nvPicPr>
          <p:cNvPr id="8" name="Picture 2" descr="완전호로화 쿠로사키 이치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336" y="1468234"/>
            <a:ext cx="4567327" cy="29401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94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2637</TotalTime>
  <Words>715</Words>
  <Application>Microsoft Office PowerPoint</Application>
  <PresentationFormat>와이드스크린</PresentationFormat>
  <Paragraphs>364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맑은 고딕</vt:lpstr>
      <vt:lpstr>나눔스퀘어 ExtraBold</vt:lpstr>
      <vt:lpstr>나눔스퀘어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632</cp:revision>
  <cp:lastPrinted>2021-04-14T03:47:58Z</cp:lastPrinted>
  <dcterms:created xsi:type="dcterms:W3CDTF">2021-03-29T02:11:06Z</dcterms:created>
  <dcterms:modified xsi:type="dcterms:W3CDTF">2021-04-14T03:48:07Z</dcterms:modified>
</cp:coreProperties>
</file>